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CC66"/>
    <a:srgbClr val="33CC33"/>
    <a:srgbClr val="99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3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Votes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dLbl>
              <c:idx val="1"/>
              <c:layout/>
              <c:tx>
                <c:rich>
                  <a:bodyPr/>
                  <a:lstStyle/>
                  <a:p>
                    <a:fld id="{449CC977-E81D-4A15-B4D7-7A443B9EB16B}" type="PERCENTAGE">
                      <a:rPr lang="en-US" smtClean="0"/>
                      <a:pPr/>
                      <a:t>[PERCENTAGE]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40193</c:v>
                </c:pt>
                <c:pt idx="1">
                  <c:v>14480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11/10/2016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837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11/10/2016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629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11/10/2016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810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11/10/2016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805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11/10/2016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844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11/10/2016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456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11/10/2016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1003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11/10/2016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583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11/10/2016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828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11/10/2016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97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11/10/2016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558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b="0" i="0" u="none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CC14839-AFFA-4A13-9868-3E4D4CF1A5FD}" type="datetimeFigureOut">
              <a:rPr lang="en-US" smtClean="0">
                <a:solidFill>
                  <a:srgbClr val="44546A">
                    <a:lumMod val="20000"/>
                    <a:lumOff val="80000"/>
                  </a:srgbClr>
                </a:solidFill>
              </a:rPr>
              <a:pPr/>
              <a:t>11/10/2016</a:t>
            </a:fld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srgbClr val="44546A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DD9F180-3346-441C-A8D5-C378AA390F16}" type="slidenum">
              <a:rPr lang="en-US" smtClean="0">
                <a:solidFill>
                  <a:srgbClr val="44546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US">
              <a:solidFill>
                <a:srgbClr val="44546A">
                  <a:lumMod val="60000"/>
                  <a:lumOff val="40000"/>
                </a:srgb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2462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0" i="0" u="none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Bond Referendum Update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November 10, 2016</a:t>
            </a:r>
            <a:endParaRPr lang="en-US" dirty="0"/>
          </a:p>
        </p:txBody>
      </p:sp>
      <p:pic>
        <p:nvPicPr>
          <p:cNvPr id="2052" name="Picture 4" descr="http://www.albemarle.org/upload/images/Pictures/Departments/County_Executive/pictures/Bond_Referendum_Web_Head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" y="888442"/>
            <a:ext cx="7543800" cy="188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313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234619825"/>
              </p:ext>
            </p:extLst>
          </p:nvPr>
        </p:nvGraphicFramePr>
        <p:xfrm>
          <a:off x="822960" y="1900989"/>
          <a:ext cx="7226166" cy="4247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98888" y="2390272"/>
            <a:ext cx="11573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No:</a:t>
            </a:r>
          </a:p>
          <a:p>
            <a:pPr algn="ctr"/>
            <a:r>
              <a:rPr lang="en-US" sz="2400" dirty="0" smtClean="0"/>
              <a:t>14,480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484622" y="2390273"/>
            <a:ext cx="11512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Yes:</a:t>
            </a:r>
          </a:p>
          <a:p>
            <a:pPr algn="ctr"/>
            <a:r>
              <a:rPr lang="en-US" sz="2400" dirty="0" smtClean="0"/>
              <a:t>40,193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2787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2"/>
          <p:cNvSpPr txBox="1">
            <a:spLocks noChangeArrowheads="1"/>
          </p:cNvSpPr>
          <p:nvPr/>
        </p:nvSpPr>
        <p:spPr bwMode="auto">
          <a:xfrm>
            <a:off x="152400" y="152400"/>
            <a:ext cx="5029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FY 18 CIP </a:t>
            </a:r>
            <a:br>
              <a:rPr kumimoji="0" lang="en-US" altLang="en-US" sz="30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US" altLang="en-US" sz="30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Development Flowchart</a:t>
            </a:r>
            <a:endParaRPr kumimoji="0" lang="en-US" altLang="en-US" sz="30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47" name="AutoShape 6"/>
          <p:cNvSpPr>
            <a:spLocks noChangeArrowheads="1"/>
          </p:cNvSpPr>
          <p:nvPr/>
        </p:nvSpPr>
        <p:spPr bwMode="auto">
          <a:xfrm>
            <a:off x="685800" y="1752600"/>
            <a:ext cx="1279525" cy="457200"/>
          </a:xfrm>
          <a:prstGeom prst="flowChartProcess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Dept/Agency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Studies</a:t>
            </a:r>
          </a:p>
        </p:txBody>
      </p:sp>
      <p:sp>
        <p:nvSpPr>
          <p:cNvPr id="48" name="AutoShape 8"/>
          <p:cNvSpPr>
            <a:spLocks noChangeArrowheads="1"/>
          </p:cNvSpPr>
          <p:nvPr/>
        </p:nvSpPr>
        <p:spPr bwMode="auto">
          <a:xfrm>
            <a:off x="533400" y="2667000"/>
            <a:ext cx="1371600" cy="457200"/>
          </a:xfrm>
          <a:prstGeom prst="flowChartMultidocumen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Submittals</a:t>
            </a:r>
          </a:p>
        </p:txBody>
      </p:sp>
      <p:sp>
        <p:nvSpPr>
          <p:cNvPr id="49" name="AutoShape 11"/>
          <p:cNvSpPr>
            <a:spLocks noChangeArrowheads="1"/>
          </p:cNvSpPr>
          <p:nvPr/>
        </p:nvSpPr>
        <p:spPr bwMode="auto">
          <a:xfrm>
            <a:off x="4381500" y="2362200"/>
            <a:ext cx="914400" cy="457200"/>
          </a:xfrm>
          <a:prstGeom prst="flowChartProcess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FRC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Review</a:t>
            </a:r>
          </a:p>
        </p:txBody>
      </p:sp>
      <p:sp>
        <p:nvSpPr>
          <p:cNvPr id="50" name="AutoShape 12"/>
          <p:cNvSpPr>
            <a:spLocks noChangeArrowheads="1"/>
          </p:cNvSpPr>
          <p:nvPr/>
        </p:nvSpPr>
        <p:spPr bwMode="auto">
          <a:xfrm>
            <a:off x="7040563" y="2947988"/>
            <a:ext cx="1189037" cy="457200"/>
          </a:xfrm>
          <a:prstGeom prst="flowChartProcess">
            <a:avLst/>
          </a:prstGeom>
          <a:solidFill>
            <a:srgbClr val="FFFF00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2 Boards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Review #1</a:t>
            </a:r>
          </a:p>
        </p:txBody>
      </p:sp>
      <p:sp>
        <p:nvSpPr>
          <p:cNvPr id="51" name="AutoShape 15"/>
          <p:cNvSpPr>
            <a:spLocks noChangeArrowheads="1"/>
          </p:cNvSpPr>
          <p:nvPr/>
        </p:nvSpPr>
        <p:spPr bwMode="auto">
          <a:xfrm>
            <a:off x="6477000" y="4724400"/>
            <a:ext cx="1189038" cy="457200"/>
          </a:xfrm>
          <a:prstGeom prst="flowChartProcess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Board of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Supervisors</a:t>
            </a:r>
          </a:p>
        </p:txBody>
      </p:sp>
      <p:sp>
        <p:nvSpPr>
          <p:cNvPr id="52" name="AutoShape 16"/>
          <p:cNvSpPr>
            <a:spLocks noChangeArrowheads="1"/>
          </p:cNvSpPr>
          <p:nvPr/>
        </p:nvSpPr>
        <p:spPr bwMode="auto">
          <a:xfrm>
            <a:off x="8001000" y="4648200"/>
            <a:ext cx="990600" cy="609600"/>
          </a:xfrm>
          <a:prstGeom prst="foldedCorner">
            <a:avLst>
              <a:gd name="adj" fmla="val 36148"/>
            </a:avLst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Approved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CIP</a:t>
            </a:r>
          </a:p>
        </p:txBody>
      </p:sp>
      <p:sp>
        <p:nvSpPr>
          <p:cNvPr id="53" name="AutoShape 11"/>
          <p:cNvSpPr>
            <a:spLocks noChangeArrowheads="1"/>
          </p:cNvSpPr>
          <p:nvPr/>
        </p:nvSpPr>
        <p:spPr bwMode="auto">
          <a:xfrm>
            <a:off x="2498725" y="2667000"/>
            <a:ext cx="1006475" cy="457200"/>
          </a:xfrm>
          <a:prstGeom prst="flowChartProcess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300">
                <a:solidFill>
                  <a:prstClr val="black"/>
                </a:solidFill>
                <a:latin typeface="Arial" panose="020B0604020202020204" pitchFamily="34" charset="0"/>
              </a:rPr>
              <a:t>OFD/OMB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300">
                <a:solidFill>
                  <a:prstClr val="black"/>
                </a:solidFill>
                <a:latin typeface="Arial" panose="020B0604020202020204" pitchFamily="34" charset="0"/>
              </a:rPr>
              <a:t>Review</a:t>
            </a:r>
          </a:p>
        </p:txBody>
      </p:sp>
      <p:cxnSp>
        <p:nvCxnSpPr>
          <p:cNvPr id="54" name="AutoShape 23"/>
          <p:cNvCxnSpPr>
            <a:cxnSpLocks noChangeShapeType="1"/>
            <a:stCxn id="47" idx="2"/>
            <a:endCxn id="48" idx="0"/>
          </p:cNvCxnSpPr>
          <p:nvPr/>
        </p:nvCxnSpPr>
        <p:spPr bwMode="auto">
          <a:xfrm flipH="1">
            <a:off x="1312863" y="2209800"/>
            <a:ext cx="12700" cy="457200"/>
          </a:xfrm>
          <a:prstGeom prst="straightConnector1">
            <a:avLst/>
          </a:prstGeom>
          <a:noFill/>
          <a:ln w="73025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" name="AutoShape 11"/>
          <p:cNvSpPr>
            <a:spLocks noChangeArrowheads="1"/>
          </p:cNvSpPr>
          <p:nvPr/>
        </p:nvSpPr>
        <p:spPr bwMode="auto">
          <a:xfrm>
            <a:off x="4381500" y="2947988"/>
            <a:ext cx="914400" cy="457200"/>
          </a:xfrm>
          <a:prstGeom prst="flowChartProcess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TRC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Review</a:t>
            </a:r>
          </a:p>
        </p:txBody>
      </p:sp>
      <p:sp>
        <p:nvSpPr>
          <p:cNvPr id="56" name="AutoShape 11"/>
          <p:cNvSpPr>
            <a:spLocks noChangeArrowheads="1"/>
          </p:cNvSpPr>
          <p:nvPr/>
        </p:nvSpPr>
        <p:spPr bwMode="auto">
          <a:xfrm>
            <a:off x="5613400" y="1936750"/>
            <a:ext cx="1006475" cy="457200"/>
          </a:xfrm>
          <a:prstGeom prst="flowChartProcess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Executive Office</a:t>
            </a:r>
          </a:p>
        </p:txBody>
      </p:sp>
      <p:cxnSp>
        <p:nvCxnSpPr>
          <p:cNvPr id="57" name="AutoShape 27"/>
          <p:cNvCxnSpPr>
            <a:cxnSpLocks noChangeShapeType="1"/>
            <a:stCxn id="51" idx="3"/>
            <a:endCxn id="52" idx="1"/>
          </p:cNvCxnSpPr>
          <p:nvPr/>
        </p:nvCxnSpPr>
        <p:spPr bwMode="auto">
          <a:xfrm>
            <a:off x="7666038" y="4953000"/>
            <a:ext cx="334962" cy="0"/>
          </a:xfrm>
          <a:prstGeom prst="straightConnector1">
            <a:avLst/>
          </a:prstGeom>
          <a:noFill/>
          <a:ln w="73025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8" name="AutoShape 25"/>
          <p:cNvCxnSpPr>
            <a:cxnSpLocks noChangeShapeType="1"/>
            <a:stCxn id="48" idx="3"/>
            <a:endCxn id="53" idx="1"/>
          </p:cNvCxnSpPr>
          <p:nvPr/>
        </p:nvCxnSpPr>
        <p:spPr bwMode="auto">
          <a:xfrm>
            <a:off x="1905000" y="2895600"/>
            <a:ext cx="593725" cy="0"/>
          </a:xfrm>
          <a:prstGeom prst="straightConnector1">
            <a:avLst/>
          </a:prstGeom>
          <a:noFill/>
          <a:ln w="73025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9" name="AutoShape 30"/>
          <p:cNvCxnSpPr>
            <a:cxnSpLocks noChangeShapeType="1"/>
            <a:stCxn id="53" idx="3"/>
            <a:endCxn id="49" idx="1"/>
          </p:cNvCxnSpPr>
          <p:nvPr/>
        </p:nvCxnSpPr>
        <p:spPr bwMode="auto">
          <a:xfrm flipV="1">
            <a:off x="3505200" y="2590800"/>
            <a:ext cx="876300" cy="304800"/>
          </a:xfrm>
          <a:prstGeom prst="bentConnector3">
            <a:avLst>
              <a:gd name="adj1" fmla="val 50000"/>
            </a:avLst>
          </a:prstGeom>
          <a:noFill/>
          <a:ln w="73025">
            <a:solidFill>
              <a:sysClr val="windowText" lastClr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0" name="AutoShape 30"/>
          <p:cNvCxnSpPr>
            <a:cxnSpLocks noChangeShapeType="1"/>
            <a:stCxn id="53" idx="3"/>
            <a:endCxn id="55" idx="1"/>
          </p:cNvCxnSpPr>
          <p:nvPr/>
        </p:nvCxnSpPr>
        <p:spPr bwMode="auto">
          <a:xfrm>
            <a:off x="3505200" y="2895600"/>
            <a:ext cx="876300" cy="280988"/>
          </a:xfrm>
          <a:prstGeom prst="bentConnector3">
            <a:avLst>
              <a:gd name="adj1" fmla="val 50000"/>
            </a:avLst>
          </a:prstGeom>
          <a:noFill/>
          <a:ln w="73025">
            <a:solidFill>
              <a:sysClr val="windowText" lastClr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" name="AutoShape 30"/>
          <p:cNvCxnSpPr>
            <a:cxnSpLocks noChangeShapeType="1"/>
            <a:stCxn id="55" idx="3"/>
          </p:cNvCxnSpPr>
          <p:nvPr/>
        </p:nvCxnSpPr>
        <p:spPr bwMode="auto">
          <a:xfrm flipV="1">
            <a:off x="5295900" y="2882900"/>
            <a:ext cx="1265238" cy="293688"/>
          </a:xfrm>
          <a:prstGeom prst="bentConnector3">
            <a:avLst>
              <a:gd name="adj1" fmla="val 29875"/>
            </a:avLst>
          </a:prstGeom>
          <a:noFill/>
          <a:ln w="73025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2" name="AutoShape 30"/>
          <p:cNvCxnSpPr>
            <a:cxnSpLocks noChangeShapeType="1"/>
            <a:stCxn id="49" idx="3"/>
          </p:cNvCxnSpPr>
          <p:nvPr/>
        </p:nvCxnSpPr>
        <p:spPr bwMode="auto">
          <a:xfrm>
            <a:off x="5295900" y="2590800"/>
            <a:ext cx="1265238" cy="304800"/>
          </a:xfrm>
          <a:prstGeom prst="bentConnector3">
            <a:avLst>
              <a:gd name="adj1" fmla="val 29875"/>
            </a:avLst>
          </a:prstGeom>
          <a:noFill/>
          <a:ln w="73025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" name="AutoShape 27"/>
          <p:cNvCxnSpPr>
            <a:cxnSpLocks noChangeShapeType="1"/>
            <a:stCxn id="56" idx="2"/>
          </p:cNvCxnSpPr>
          <p:nvPr/>
        </p:nvCxnSpPr>
        <p:spPr bwMode="auto">
          <a:xfrm flipH="1">
            <a:off x="6100763" y="2393950"/>
            <a:ext cx="15875" cy="457200"/>
          </a:xfrm>
          <a:prstGeom prst="straightConnector1">
            <a:avLst/>
          </a:prstGeom>
          <a:noFill/>
          <a:ln w="73025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4" name="AutoShape 11"/>
          <p:cNvSpPr>
            <a:spLocks noChangeArrowheads="1"/>
          </p:cNvSpPr>
          <p:nvPr/>
        </p:nvSpPr>
        <p:spPr bwMode="auto">
          <a:xfrm>
            <a:off x="381000" y="4724400"/>
            <a:ext cx="914400" cy="457200"/>
          </a:xfrm>
          <a:prstGeom prst="flowChartProcess">
            <a:avLst/>
          </a:prstGeom>
          <a:solidFill>
            <a:srgbClr val="FFFF00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OC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Review</a:t>
            </a:r>
          </a:p>
        </p:txBody>
      </p:sp>
      <p:sp>
        <p:nvSpPr>
          <p:cNvPr id="65" name="AutoShape 13"/>
          <p:cNvSpPr>
            <a:spLocks noChangeArrowheads="1"/>
          </p:cNvSpPr>
          <p:nvPr/>
        </p:nvSpPr>
        <p:spPr bwMode="auto">
          <a:xfrm>
            <a:off x="5029200" y="4724400"/>
            <a:ext cx="990600" cy="471488"/>
          </a:xfrm>
          <a:prstGeom prst="flowChartProcess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Executive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Office</a:t>
            </a:r>
          </a:p>
        </p:txBody>
      </p:sp>
      <p:cxnSp>
        <p:nvCxnSpPr>
          <p:cNvPr id="66" name="AutoShape 30"/>
          <p:cNvCxnSpPr>
            <a:cxnSpLocks noChangeShapeType="1"/>
            <a:stCxn id="87" idx="2"/>
            <a:endCxn id="88" idx="1"/>
          </p:cNvCxnSpPr>
          <p:nvPr/>
        </p:nvCxnSpPr>
        <p:spPr bwMode="auto">
          <a:xfrm rot="16200000" flipH="1">
            <a:off x="2122488" y="5246687"/>
            <a:ext cx="419100" cy="517525"/>
          </a:xfrm>
          <a:prstGeom prst="bentConnector2">
            <a:avLst/>
          </a:prstGeom>
          <a:noFill/>
          <a:ln w="73025">
            <a:solidFill>
              <a:sysClr val="windowText" lastClr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7" name="AutoShape 11"/>
          <p:cNvSpPr>
            <a:spLocks noChangeArrowheads="1"/>
          </p:cNvSpPr>
          <p:nvPr/>
        </p:nvSpPr>
        <p:spPr bwMode="auto">
          <a:xfrm>
            <a:off x="381000" y="5638800"/>
            <a:ext cx="914400" cy="457200"/>
          </a:xfrm>
          <a:prstGeom prst="flowChartProcess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FRC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t>Review</a:t>
            </a:r>
          </a:p>
        </p:txBody>
      </p:sp>
      <p:cxnSp>
        <p:nvCxnSpPr>
          <p:cNvPr id="68" name="AutoShape 25"/>
          <p:cNvCxnSpPr>
            <a:cxnSpLocks noChangeShapeType="1"/>
            <a:stCxn id="64" idx="3"/>
            <a:endCxn id="67" idx="3"/>
          </p:cNvCxnSpPr>
          <p:nvPr/>
        </p:nvCxnSpPr>
        <p:spPr bwMode="auto">
          <a:xfrm>
            <a:off x="1295400" y="4953000"/>
            <a:ext cx="12700" cy="914400"/>
          </a:xfrm>
          <a:prstGeom prst="curvedConnector3">
            <a:avLst>
              <a:gd name="adj1" fmla="val 1800000"/>
            </a:avLst>
          </a:prstGeom>
          <a:noFill/>
          <a:ln w="57150">
            <a:solidFill>
              <a:sysClr val="window" lastClr="FFFFFF">
                <a:lumMod val="50000"/>
              </a:sysClr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9" name="AutoShape 25"/>
          <p:cNvCxnSpPr>
            <a:cxnSpLocks noChangeShapeType="1"/>
            <a:stCxn id="67" idx="1"/>
            <a:endCxn id="64" idx="1"/>
          </p:cNvCxnSpPr>
          <p:nvPr/>
        </p:nvCxnSpPr>
        <p:spPr bwMode="auto">
          <a:xfrm rot="10800000">
            <a:off x="381000" y="4953000"/>
            <a:ext cx="12700" cy="914400"/>
          </a:xfrm>
          <a:prstGeom prst="curvedConnector3">
            <a:avLst>
              <a:gd name="adj1" fmla="val 1800000"/>
            </a:avLst>
          </a:prstGeom>
          <a:noFill/>
          <a:ln w="57150">
            <a:solidFill>
              <a:sysClr val="window" lastClr="FFFFFF">
                <a:lumMod val="50000"/>
              </a:sysClr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0" name="AutoShape 13"/>
          <p:cNvSpPr>
            <a:spLocks noChangeArrowheads="1"/>
          </p:cNvSpPr>
          <p:nvPr/>
        </p:nvSpPr>
        <p:spPr bwMode="auto">
          <a:xfrm>
            <a:off x="7024688" y="2362200"/>
            <a:ext cx="1189037" cy="457200"/>
          </a:xfrm>
          <a:prstGeom prst="flowChartProcess">
            <a:avLst/>
          </a:prstGeom>
          <a:solidFill>
            <a:sysClr val="window" lastClr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Planning Commission</a:t>
            </a:r>
          </a:p>
        </p:txBody>
      </p:sp>
      <p:cxnSp>
        <p:nvCxnSpPr>
          <p:cNvPr id="71" name="AutoShape 30"/>
          <p:cNvCxnSpPr>
            <a:cxnSpLocks noChangeShapeType="1"/>
            <a:stCxn id="50" idx="3"/>
          </p:cNvCxnSpPr>
          <p:nvPr/>
        </p:nvCxnSpPr>
        <p:spPr bwMode="auto">
          <a:xfrm flipV="1">
            <a:off x="8229600" y="2887663"/>
            <a:ext cx="731838" cy="288925"/>
          </a:xfrm>
          <a:prstGeom prst="bentConnector3">
            <a:avLst>
              <a:gd name="adj1" fmla="val 50000"/>
            </a:avLst>
          </a:prstGeom>
          <a:noFill/>
          <a:ln w="73025">
            <a:solidFill>
              <a:sysClr val="windowText" lastClr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" name="AutoShape 30"/>
          <p:cNvCxnSpPr>
            <a:cxnSpLocks noChangeShapeType="1"/>
            <a:stCxn id="70" idx="3"/>
          </p:cNvCxnSpPr>
          <p:nvPr/>
        </p:nvCxnSpPr>
        <p:spPr bwMode="auto">
          <a:xfrm>
            <a:off x="8213725" y="2590800"/>
            <a:ext cx="731838" cy="301625"/>
          </a:xfrm>
          <a:prstGeom prst="bentConnector3">
            <a:avLst>
              <a:gd name="adj1" fmla="val 50000"/>
            </a:avLst>
          </a:prstGeom>
          <a:noFill/>
          <a:ln w="73025">
            <a:solidFill>
              <a:sysClr val="windowText" lastClr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" name="AutoShape 30"/>
          <p:cNvCxnSpPr>
            <a:cxnSpLocks noChangeShapeType="1"/>
            <a:endCxn id="64" idx="0"/>
          </p:cNvCxnSpPr>
          <p:nvPr/>
        </p:nvCxnSpPr>
        <p:spPr bwMode="auto">
          <a:xfrm rot="10800000" flipV="1">
            <a:off x="838200" y="4038600"/>
            <a:ext cx="8001000" cy="685800"/>
          </a:xfrm>
          <a:prstGeom prst="bentConnector2">
            <a:avLst/>
          </a:prstGeom>
          <a:noFill/>
          <a:ln w="73025">
            <a:solidFill>
              <a:sysClr val="windowText" lastClr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" name="AutoShape 23"/>
          <p:cNvCxnSpPr>
            <a:cxnSpLocks noChangeShapeType="1"/>
          </p:cNvCxnSpPr>
          <p:nvPr/>
        </p:nvCxnSpPr>
        <p:spPr bwMode="auto">
          <a:xfrm>
            <a:off x="8915400" y="2895600"/>
            <a:ext cx="0" cy="609600"/>
          </a:xfrm>
          <a:prstGeom prst="straightConnector1">
            <a:avLst/>
          </a:prstGeom>
          <a:noFill/>
          <a:ln w="73025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" name="AutoShape 23"/>
          <p:cNvCxnSpPr>
            <a:cxnSpLocks noChangeShapeType="1"/>
          </p:cNvCxnSpPr>
          <p:nvPr/>
        </p:nvCxnSpPr>
        <p:spPr bwMode="auto">
          <a:xfrm>
            <a:off x="8915400" y="2971800"/>
            <a:ext cx="0" cy="1096963"/>
          </a:xfrm>
          <a:prstGeom prst="straightConnector1">
            <a:avLst/>
          </a:prstGeom>
          <a:noFill/>
          <a:ln w="73025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" name="AutoShape 25"/>
          <p:cNvCxnSpPr>
            <a:cxnSpLocks noChangeShapeType="1"/>
          </p:cNvCxnSpPr>
          <p:nvPr/>
        </p:nvCxnSpPr>
        <p:spPr bwMode="auto">
          <a:xfrm flipH="1">
            <a:off x="8001000" y="4038600"/>
            <a:ext cx="944563" cy="0"/>
          </a:xfrm>
          <a:prstGeom prst="straightConnector1">
            <a:avLst/>
          </a:prstGeom>
          <a:noFill/>
          <a:ln w="73025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7" name="AutoShape 25"/>
          <p:cNvCxnSpPr>
            <a:cxnSpLocks noChangeShapeType="1"/>
          </p:cNvCxnSpPr>
          <p:nvPr/>
        </p:nvCxnSpPr>
        <p:spPr bwMode="auto">
          <a:xfrm flipH="1">
            <a:off x="6248400" y="4038600"/>
            <a:ext cx="914400" cy="0"/>
          </a:xfrm>
          <a:prstGeom prst="straightConnector1">
            <a:avLst/>
          </a:prstGeom>
          <a:noFill/>
          <a:ln w="73025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8" name="AutoShape 25"/>
          <p:cNvCxnSpPr>
            <a:cxnSpLocks noChangeShapeType="1"/>
          </p:cNvCxnSpPr>
          <p:nvPr/>
        </p:nvCxnSpPr>
        <p:spPr bwMode="auto">
          <a:xfrm flipH="1">
            <a:off x="3657600" y="4038600"/>
            <a:ext cx="914400" cy="0"/>
          </a:xfrm>
          <a:prstGeom prst="straightConnector1">
            <a:avLst/>
          </a:prstGeom>
          <a:noFill/>
          <a:ln w="73025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AutoShape 25"/>
          <p:cNvCxnSpPr>
            <a:cxnSpLocks noChangeShapeType="1"/>
          </p:cNvCxnSpPr>
          <p:nvPr/>
        </p:nvCxnSpPr>
        <p:spPr bwMode="auto">
          <a:xfrm flipH="1">
            <a:off x="1905000" y="4038600"/>
            <a:ext cx="914400" cy="0"/>
          </a:xfrm>
          <a:prstGeom prst="straightConnector1">
            <a:avLst/>
          </a:prstGeom>
          <a:noFill/>
          <a:ln w="73025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AutoShape 30"/>
          <p:cNvCxnSpPr>
            <a:cxnSpLocks noChangeShapeType="1"/>
            <a:endCxn id="70" idx="1"/>
          </p:cNvCxnSpPr>
          <p:nvPr/>
        </p:nvCxnSpPr>
        <p:spPr bwMode="auto">
          <a:xfrm flipV="1">
            <a:off x="6384925" y="2590800"/>
            <a:ext cx="639763" cy="304800"/>
          </a:xfrm>
          <a:prstGeom prst="bentConnector3">
            <a:avLst>
              <a:gd name="adj1" fmla="val 26917"/>
            </a:avLst>
          </a:prstGeom>
          <a:noFill/>
          <a:ln w="73025">
            <a:solidFill>
              <a:sysClr val="windowText" lastClr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" name="AutoShape 30"/>
          <p:cNvCxnSpPr>
            <a:cxnSpLocks noChangeShapeType="1"/>
            <a:endCxn id="50" idx="1"/>
          </p:cNvCxnSpPr>
          <p:nvPr/>
        </p:nvCxnSpPr>
        <p:spPr bwMode="auto">
          <a:xfrm>
            <a:off x="6049963" y="2895600"/>
            <a:ext cx="990600" cy="280988"/>
          </a:xfrm>
          <a:prstGeom prst="bentConnector3">
            <a:avLst>
              <a:gd name="adj1" fmla="val 52338"/>
            </a:avLst>
          </a:prstGeom>
          <a:noFill/>
          <a:ln w="73025">
            <a:solidFill>
              <a:sysClr val="windowText" lastClr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" name="AutoShape 6"/>
          <p:cNvSpPr>
            <a:spLocks noChangeArrowheads="1"/>
          </p:cNvSpPr>
          <p:nvPr/>
        </p:nvSpPr>
        <p:spPr bwMode="auto">
          <a:xfrm>
            <a:off x="5295900" y="76200"/>
            <a:ext cx="3771900" cy="1403350"/>
          </a:xfrm>
          <a:prstGeom prst="flowChartProcess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>
                <a:solidFill>
                  <a:prstClr val="black"/>
                </a:solidFill>
                <a:latin typeface="Arial" panose="020B0604020202020204" pitchFamily="34" charset="0"/>
              </a:rPr>
              <a:t>CIP - Capital Improvement Plan (Five-Year Period)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>
                <a:solidFill>
                  <a:prstClr val="black"/>
                </a:solidFill>
                <a:latin typeface="Arial" panose="020B0604020202020204" pitchFamily="34" charset="0"/>
              </a:rPr>
              <a:t>FRC-Financial Review Committee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>
                <a:solidFill>
                  <a:prstClr val="black"/>
                </a:solidFill>
                <a:latin typeface="Arial" panose="020B0604020202020204" pitchFamily="34" charset="0"/>
              </a:rPr>
              <a:t>LRPC-Long Range Planning Committee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>
                <a:solidFill>
                  <a:prstClr val="black"/>
                </a:solidFill>
                <a:latin typeface="Arial" panose="020B0604020202020204" pitchFamily="34" charset="0"/>
              </a:rPr>
              <a:t>OC-Oversight Committee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>
                <a:solidFill>
                  <a:prstClr val="black"/>
                </a:solidFill>
                <a:latin typeface="Arial" panose="020B0604020202020204" pitchFamily="34" charset="0"/>
              </a:rPr>
              <a:t>OFD-Office of Facilities Development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>
                <a:solidFill>
                  <a:prstClr val="black"/>
                </a:solidFill>
                <a:latin typeface="Arial" panose="020B0604020202020204" pitchFamily="34" charset="0"/>
              </a:rPr>
              <a:t>OMB-Office of Management &amp; Budget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>
                <a:solidFill>
                  <a:prstClr val="black"/>
                </a:solidFill>
                <a:latin typeface="Arial" panose="020B0604020202020204" pitchFamily="34" charset="0"/>
              </a:rPr>
              <a:t>TRC-Technical Review Committee</a:t>
            </a:r>
          </a:p>
        </p:txBody>
      </p:sp>
      <p:cxnSp>
        <p:nvCxnSpPr>
          <p:cNvPr id="83" name="AutoShape 25"/>
          <p:cNvCxnSpPr>
            <a:cxnSpLocks noChangeShapeType="1"/>
            <a:stCxn id="65" idx="3"/>
            <a:endCxn id="51" idx="1"/>
          </p:cNvCxnSpPr>
          <p:nvPr/>
        </p:nvCxnSpPr>
        <p:spPr bwMode="auto">
          <a:xfrm flipV="1">
            <a:off x="6019800" y="4953000"/>
            <a:ext cx="457200" cy="7938"/>
          </a:xfrm>
          <a:prstGeom prst="straightConnector1">
            <a:avLst/>
          </a:prstGeom>
          <a:noFill/>
          <a:ln w="73025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84" name="Table 83"/>
          <p:cNvGraphicFramePr>
            <a:graphicFrameLocks noGrp="1"/>
          </p:cNvGraphicFramePr>
          <p:nvPr/>
        </p:nvGraphicFramePr>
        <p:xfrm>
          <a:off x="533400" y="3521075"/>
          <a:ext cx="8153400" cy="288990"/>
        </p:xfrm>
        <a:graphic>
          <a:graphicData uri="http://schemas.openxmlformats.org/drawingml/2006/table">
            <a:tbl>
              <a:tblPr firstRow="1" bandRow="1"/>
              <a:tblGrid>
                <a:gridCol w="1981200"/>
                <a:gridCol w="1905000"/>
                <a:gridCol w="1905000"/>
                <a:gridCol w="2362200"/>
              </a:tblGrid>
              <a:tr h="2889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300" i="1" dirty="0" smtClean="0"/>
                        <a:t>August</a:t>
                      </a:r>
                      <a:endParaRPr lang="en-US" sz="1300" i="1" dirty="0"/>
                    </a:p>
                  </a:txBody>
                  <a:tcPr marT="45435" marB="4543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300" i="1" dirty="0" smtClean="0"/>
                        <a:t>September</a:t>
                      </a:r>
                      <a:endParaRPr lang="en-US" sz="1300" i="1" dirty="0"/>
                    </a:p>
                  </a:txBody>
                  <a:tcPr marT="45435" marB="4543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300" i="1" dirty="0" smtClean="0"/>
                        <a:t>October</a:t>
                      </a:r>
                      <a:endParaRPr lang="en-US" sz="1300" i="1" dirty="0"/>
                    </a:p>
                  </a:txBody>
                  <a:tcPr marT="45435" marB="4543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300" i="1" dirty="0" smtClean="0"/>
                        <a:t>November…</a:t>
                      </a:r>
                      <a:endParaRPr lang="en-US" sz="1300" i="1" dirty="0"/>
                    </a:p>
                  </a:txBody>
                  <a:tcPr marT="45435" marB="4543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5" name="Table 84"/>
          <p:cNvGraphicFramePr>
            <a:graphicFrameLocks noGrp="1"/>
          </p:cNvGraphicFramePr>
          <p:nvPr/>
        </p:nvGraphicFramePr>
        <p:xfrm>
          <a:off x="152400" y="6324600"/>
          <a:ext cx="8839200" cy="288990"/>
        </p:xfrm>
        <a:graphic>
          <a:graphicData uri="http://schemas.openxmlformats.org/drawingml/2006/table">
            <a:tbl>
              <a:tblPr firstRow="1" bandRow="1"/>
              <a:tblGrid>
                <a:gridCol w="609600"/>
                <a:gridCol w="3962400"/>
                <a:gridCol w="1600200"/>
                <a:gridCol w="1676400"/>
                <a:gridCol w="990600"/>
              </a:tblGrid>
              <a:tr h="2889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300" i="1" dirty="0" smtClean="0"/>
                        <a:t>…Nov.</a:t>
                      </a:r>
                      <a:endParaRPr lang="en-US" sz="1300" i="1" dirty="0"/>
                    </a:p>
                  </a:txBody>
                  <a:tcPr marT="45435" marB="4543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300" i="1" dirty="0" smtClean="0"/>
                        <a:t>December</a:t>
                      </a:r>
                      <a:endParaRPr lang="en-US" sz="1300" i="1" dirty="0"/>
                    </a:p>
                  </a:txBody>
                  <a:tcPr marT="45435" marB="4543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i="1" dirty="0" smtClean="0"/>
                        <a:t>January - February</a:t>
                      </a:r>
                      <a:endParaRPr lang="en-US" sz="1300" i="1" dirty="0"/>
                    </a:p>
                  </a:txBody>
                  <a:tcPr marT="45435" marB="4543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i="1" dirty="0" smtClean="0"/>
                        <a:t>February - April</a:t>
                      </a:r>
                      <a:endParaRPr lang="en-US" sz="1300" i="1" dirty="0"/>
                    </a:p>
                  </a:txBody>
                  <a:tcPr marT="45435" marB="4543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300" i="1" dirty="0" smtClean="0"/>
                        <a:t>April</a:t>
                      </a:r>
                      <a:endParaRPr lang="en-US" sz="1300" i="1" dirty="0"/>
                    </a:p>
                  </a:txBody>
                  <a:tcPr marT="45435" marB="45435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/>
                    </a:solidFill>
                  </a:tcPr>
                </a:tc>
              </a:tr>
            </a:tbl>
          </a:graphicData>
        </a:graphic>
      </p:graphicFrame>
      <p:cxnSp>
        <p:nvCxnSpPr>
          <p:cNvPr id="86" name="AutoShape 25"/>
          <p:cNvCxnSpPr>
            <a:cxnSpLocks noChangeShapeType="1"/>
            <a:stCxn id="64" idx="3"/>
            <a:endCxn id="65" idx="1"/>
          </p:cNvCxnSpPr>
          <p:nvPr/>
        </p:nvCxnSpPr>
        <p:spPr bwMode="auto">
          <a:xfrm>
            <a:off x="1295400" y="4953000"/>
            <a:ext cx="3733800" cy="7938"/>
          </a:xfrm>
          <a:prstGeom prst="straightConnector1">
            <a:avLst/>
          </a:prstGeom>
          <a:noFill/>
          <a:ln w="73025">
            <a:solidFill>
              <a:sysClr val="windowText" lastClr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" name="Rectangle 86"/>
          <p:cNvSpPr/>
          <p:nvPr/>
        </p:nvSpPr>
        <p:spPr>
          <a:xfrm>
            <a:off x="1633538" y="4748213"/>
            <a:ext cx="879475" cy="547687"/>
          </a:xfrm>
          <a:prstGeom prst="rect">
            <a:avLst/>
          </a:prstGeom>
          <a:solidFill>
            <a:sysClr val="windowText" lastClr="0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OC REPORT</a:t>
            </a:r>
          </a:p>
        </p:txBody>
      </p:sp>
      <p:sp>
        <p:nvSpPr>
          <p:cNvPr id="88" name="Flowchart: Multidocument 87"/>
          <p:cNvSpPr/>
          <p:nvPr/>
        </p:nvSpPr>
        <p:spPr>
          <a:xfrm>
            <a:off x="2590800" y="5105400"/>
            <a:ext cx="2011363" cy="1219200"/>
          </a:xfrm>
          <a:prstGeom prst="flowChartMultidocumen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Executive Office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Board of Supervisors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School Board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Planning Commission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54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469983"/>
              </p:ext>
            </p:extLst>
          </p:nvPr>
        </p:nvGraphicFramePr>
        <p:xfrm>
          <a:off x="262634" y="476808"/>
          <a:ext cx="8628700" cy="558711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03940"/>
                <a:gridCol w="878095"/>
                <a:gridCol w="878095"/>
                <a:gridCol w="878095"/>
                <a:gridCol w="878095"/>
                <a:gridCol w="878095"/>
                <a:gridCol w="878095"/>
                <a:gridCol w="878095"/>
                <a:gridCol w="878095"/>
              </a:tblGrid>
              <a:tr h="417888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Project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2017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2018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417888">
                <a:tc v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Winter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Spring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Summer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Fall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Winter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Spring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Summer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Fall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Baker Butler Security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Scottsville Security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Henley </a:t>
                      </a:r>
                    </a:p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Security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Murray HS Security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3577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latin typeface="Franklin Gothic Book" panose="020B0503020102020204" pitchFamily="34" charset="0"/>
                        </a:rPr>
                        <a:t>Woodbrook</a:t>
                      </a:r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 Addition/Mod.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</a:rPr>
                        <a:t>◄</a:t>
                      </a:r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  Design/Bid       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marL="137160" marR="137160" marT="137160" marB="13716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WAHS Science Addition/Mod.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 </a:t>
                      </a:r>
                      <a:r>
                        <a:rPr lang="en-US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</a:rPr>
                        <a:t>►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Learning Space Modernization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 Ph. 1</a:t>
                      </a:r>
                    </a:p>
                  </a:txBody>
                  <a:tcPr anchor="ctr"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 Ph. 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($3.3M)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 Ph. 2</a:t>
                      </a:r>
                    </a:p>
                  </a:txBody>
                  <a:tcPr anchor="ctr"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 Ph.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($7.6M)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499809" y="4331368"/>
            <a:ext cx="1768643" cy="42110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Redistricting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922294"/>
            <a:ext cx="9144000" cy="229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597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469983"/>
              </p:ext>
            </p:extLst>
          </p:nvPr>
        </p:nvGraphicFramePr>
        <p:xfrm>
          <a:off x="262634" y="476808"/>
          <a:ext cx="8628700" cy="558711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03940"/>
                <a:gridCol w="878095"/>
                <a:gridCol w="878095"/>
                <a:gridCol w="878095"/>
                <a:gridCol w="878095"/>
                <a:gridCol w="878095"/>
                <a:gridCol w="878095"/>
                <a:gridCol w="878095"/>
                <a:gridCol w="878095"/>
              </a:tblGrid>
              <a:tr h="417888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Project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2017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2018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417888">
                <a:tc v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Winter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Spring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Summer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Fall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Winter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Spring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Summer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Fall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Baker Butler Security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Scottsville Security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Henley </a:t>
                      </a:r>
                    </a:p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Security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Murray HS Security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3577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latin typeface="Franklin Gothic Book" panose="020B0503020102020204" pitchFamily="34" charset="0"/>
                        </a:rPr>
                        <a:t>Woodbrook</a:t>
                      </a:r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 Addition/Mod.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</a:rPr>
                        <a:t>◄</a:t>
                      </a:r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  Design/Bid       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marL="137160" marR="137160" marT="137160" marB="13716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WAHS Science Addition/Mod.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 </a:t>
                      </a:r>
                      <a:r>
                        <a:rPr lang="en-US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</a:rPr>
                        <a:t>►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Learning Space Modernization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 Ph. 1</a:t>
                      </a:r>
                    </a:p>
                  </a:txBody>
                  <a:tcPr anchor="ctr"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 Ph. 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($3.3M)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 Ph. 2</a:t>
                      </a:r>
                    </a:p>
                  </a:txBody>
                  <a:tcPr anchor="ctr"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 Ph.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($7.6M)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499809" y="4331368"/>
            <a:ext cx="1768643" cy="42110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Redistricting Study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752474"/>
            <a:ext cx="9144000" cy="14678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731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469983"/>
              </p:ext>
            </p:extLst>
          </p:nvPr>
        </p:nvGraphicFramePr>
        <p:xfrm>
          <a:off x="262634" y="476808"/>
          <a:ext cx="8628700" cy="558711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03940"/>
                <a:gridCol w="878095"/>
                <a:gridCol w="878095"/>
                <a:gridCol w="878095"/>
                <a:gridCol w="878095"/>
                <a:gridCol w="878095"/>
                <a:gridCol w="878095"/>
                <a:gridCol w="878095"/>
                <a:gridCol w="878095"/>
              </a:tblGrid>
              <a:tr h="417888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Project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2017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2018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417888">
                <a:tc v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Winter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Spring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Summer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Fall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Winter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Spring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Summer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Fall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Baker Butler Security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Scottsville Security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Henley </a:t>
                      </a:r>
                    </a:p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Security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Murray HS Security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3577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latin typeface="Franklin Gothic Book" panose="020B0503020102020204" pitchFamily="34" charset="0"/>
                        </a:rPr>
                        <a:t>Woodbrook</a:t>
                      </a:r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 Addition/Mod.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</a:rPr>
                        <a:t>◄</a:t>
                      </a:r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  Design/Bid       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marL="137160" marR="137160" marT="137160" marB="13716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WAHS Science Addition/Mod.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 </a:t>
                      </a:r>
                      <a:r>
                        <a:rPr lang="en-US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</a:rPr>
                        <a:t>►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Learning Space Modernization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 Ph. 1</a:t>
                      </a:r>
                    </a:p>
                  </a:txBody>
                  <a:tcPr anchor="ctr"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 Ph. 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($3.3M)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 Ph. 2</a:t>
                      </a:r>
                    </a:p>
                  </a:txBody>
                  <a:tcPr anchor="ctr"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 Ph.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($7.6M)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499809" y="4331368"/>
            <a:ext cx="1768643" cy="42110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Redistricting Study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402178"/>
            <a:ext cx="9144000" cy="818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253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469983"/>
              </p:ext>
            </p:extLst>
          </p:nvPr>
        </p:nvGraphicFramePr>
        <p:xfrm>
          <a:off x="262634" y="476808"/>
          <a:ext cx="8628700" cy="558711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03940"/>
                <a:gridCol w="878095"/>
                <a:gridCol w="878095"/>
                <a:gridCol w="878095"/>
                <a:gridCol w="878095"/>
                <a:gridCol w="878095"/>
                <a:gridCol w="878095"/>
                <a:gridCol w="878095"/>
                <a:gridCol w="878095"/>
              </a:tblGrid>
              <a:tr h="417888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Project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2017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2018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417888">
                <a:tc vMerge="1">
                  <a:txBody>
                    <a:bodyPr/>
                    <a:lstStyle/>
                    <a:p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Winter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Spring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Summer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Fall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Winter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Spring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Summer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1"/>
                          </a:solidFill>
                          <a:latin typeface="Franklin Gothic Book" panose="020B0503020102020204" pitchFamily="34" charset="0"/>
                        </a:rPr>
                        <a:t>Fall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Baker Butler Security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Scottsville Security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Henley </a:t>
                      </a:r>
                    </a:p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Security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Murray HS Security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99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33CC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3577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latin typeface="Franklin Gothic Book" panose="020B0503020102020204" pitchFamily="34" charset="0"/>
                        </a:rPr>
                        <a:t>Woodbrook</a:t>
                      </a:r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 Addition/Mod.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</a:rPr>
                        <a:t>◄</a:t>
                      </a:r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  Design/Bid       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marL="137160" marR="137160" marT="137160" marB="13716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WAHS Science Addition/Mod.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Design/Bid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 </a:t>
                      </a:r>
                      <a:r>
                        <a:rPr lang="en-US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Franklin Gothic Book" panose="020B0503020102020204" pitchFamily="34" charset="0"/>
                        </a:rPr>
                        <a:t>►</a:t>
                      </a:r>
                      <a:endParaRPr 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525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Learning Space Modernization</a:t>
                      </a:r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 Ph. 1</a:t>
                      </a:r>
                    </a:p>
                  </a:txBody>
                  <a:tcPr anchor="ctr"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 Ph. 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($3.3M)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Design Ph. 2</a:t>
                      </a:r>
                    </a:p>
                  </a:txBody>
                  <a:tcPr anchor="ctr"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Franklin Gothic Book" panose="020B0503020102020204" pitchFamily="34" charset="0"/>
                        </a:rPr>
                        <a:t>Construct Ph.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($7.6M)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 anchor="ctr">
                    <a:solidFill>
                      <a:srgbClr val="FF993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499809" y="4331368"/>
            <a:ext cx="1768643" cy="42110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Redistricting Study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4250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73444&quot;&gt;&lt;/object&gt;&lt;object type=&quot;2&quot; unique_id=&quot;73445&quot;&gt;&lt;object type=&quot;3&quot; unique_id=&quot;73446&quot;&gt;&lt;property id=&quot;20148&quot; value=&quot;5&quot;/&gt;&lt;property id=&quot;20300&quot; value=&quot;Slide 1 - &amp;quot;Bond Referendum Update&amp;quot;&quot;/&gt;&lt;property id=&quot;20307&quot; value=&quot;256&quot;/&gt;&lt;/object&gt;&lt;object type=&quot;3&quot; unique_id=&quot;73447&quot;&gt;&lt;property id=&quot;20148&quot; value=&quot;5&quot;/&gt;&lt;property id=&quot;20300&quot; value=&quot;Slide 2 - &amp;quot;Results&amp;quot;&quot;/&gt;&lt;property id=&quot;20307&quot; value=&quot;257&quot;/&gt;&lt;/object&gt;&lt;object type=&quot;3&quot; unique_id=&quot;73448&quot;&gt;&lt;property id=&quot;20148&quot; value=&quot;5&quot;/&gt;&lt;property id=&quot;20300&quot; value=&quot;Slide 3&quot;/&gt;&lt;property id=&quot;20307&quot; value=&quot;260&quot;/&gt;&lt;/object&gt;&lt;object type=&quot;3&quot; unique_id=&quot;73449&quot;&gt;&lt;property id=&quot;20148&quot; value=&quot;5&quot;/&gt;&lt;property id=&quot;20300&quot; value=&quot;Slide 4&quot;/&gt;&lt;property id=&quot;20307&quot; value=&quot;261&quot;/&gt;&lt;/object&gt;&lt;object type=&quot;3&quot; unique_id=&quot;73535&quot;&gt;&lt;property id=&quot;20148&quot; value=&quot;5&quot;/&gt;&lt;property id=&quot;20300&quot; value=&quot;Slide 5&quot;/&gt;&lt;property id=&quot;20307&quot; value=&quot;262&quot;/&gt;&lt;/object&gt;&lt;object type=&quot;3&quot; unique_id=&quot;73536&quot;&gt;&lt;property id=&quot;20148&quot; value=&quot;5&quot;/&gt;&lt;property id=&quot;20300&quot; value=&quot;Slide 6&quot;/&gt;&lt;property id=&quot;20307&quot; value=&quot;263&quot;/&gt;&lt;/object&gt;&lt;object type=&quot;3&quot; unique_id=&quot;73537&quot;&gt;&lt;property id=&quot;20148&quot; value=&quot;5&quot;/&gt;&lt;property id=&quot;20300&quot; value=&quot;Slide 7&quot;/&gt;&lt;property id=&quot;20307&quot; value=&quot;26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Retrospec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310</TotalTime>
  <Words>379</Words>
  <Application>Microsoft Office PowerPoint</Application>
  <PresentationFormat>On-screen Show (4:3)</PresentationFormat>
  <Paragraphs>205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Calibri</vt:lpstr>
      <vt:lpstr>Franklin Gothic Book</vt:lpstr>
      <vt:lpstr>Franklin Gothic Medium</vt:lpstr>
      <vt:lpstr>Retrospect</vt:lpstr>
      <vt:lpstr>Bond Referendum Update</vt:lpstr>
      <vt:lpstr>Results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Rosalyn Schmitt</dc:creator>
  <cp:lastModifiedBy>Rosalyn Schmitt</cp:lastModifiedBy>
  <cp:revision>12</cp:revision>
  <dcterms:created xsi:type="dcterms:W3CDTF">2016-11-09T16:43:42Z</dcterms:created>
  <dcterms:modified xsi:type="dcterms:W3CDTF">2016-11-10T15:14:31Z</dcterms:modified>
</cp:coreProperties>
</file>